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09" autoAdjust="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871356F-7DFE-4CF2-9C41-7FAE77BE5F6C}" type="datetimeFigureOut">
              <a:rPr lang="en-US" smtClean="0"/>
              <a:t>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435D97-3639-4BB8-A3E6-BC9309E7AF96}" type="slidenum">
              <a:rPr lang="en-US" smtClean="0"/>
              <a:t>‹#›</a:t>
            </a:fld>
            <a:endParaRPr lang="en-US"/>
          </a:p>
        </p:txBody>
      </p:sp>
    </p:spTree>
    <p:extLst>
      <p:ext uri="{BB962C8B-B14F-4D97-AF65-F5344CB8AC3E}">
        <p14:creationId xmlns:p14="http://schemas.microsoft.com/office/powerpoint/2010/main" val="4143057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71356F-7DFE-4CF2-9C41-7FAE77BE5F6C}" type="datetimeFigureOut">
              <a:rPr lang="en-US" smtClean="0"/>
              <a:t>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435D97-3639-4BB8-A3E6-BC9309E7AF96}" type="slidenum">
              <a:rPr lang="en-US" smtClean="0"/>
              <a:t>‹#›</a:t>
            </a:fld>
            <a:endParaRPr lang="en-US"/>
          </a:p>
        </p:txBody>
      </p:sp>
    </p:spTree>
    <p:extLst>
      <p:ext uri="{BB962C8B-B14F-4D97-AF65-F5344CB8AC3E}">
        <p14:creationId xmlns:p14="http://schemas.microsoft.com/office/powerpoint/2010/main" val="954464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71356F-7DFE-4CF2-9C41-7FAE77BE5F6C}" type="datetimeFigureOut">
              <a:rPr lang="en-US" smtClean="0"/>
              <a:t>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435D97-3639-4BB8-A3E6-BC9309E7AF96}" type="slidenum">
              <a:rPr lang="en-US" smtClean="0"/>
              <a:t>‹#›</a:t>
            </a:fld>
            <a:endParaRPr lang="en-US"/>
          </a:p>
        </p:txBody>
      </p:sp>
    </p:spTree>
    <p:extLst>
      <p:ext uri="{BB962C8B-B14F-4D97-AF65-F5344CB8AC3E}">
        <p14:creationId xmlns:p14="http://schemas.microsoft.com/office/powerpoint/2010/main" val="4070820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71356F-7DFE-4CF2-9C41-7FAE77BE5F6C}" type="datetimeFigureOut">
              <a:rPr lang="en-US" smtClean="0"/>
              <a:t>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435D97-3639-4BB8-A3E6-BC9309E7AF96}" type="slidenum">
              <a:rPr lang="en-US" smtClean="0"/>
              <a:t>‹#›</a:t>
            </a:fld>
            <a:endParaRPr lang="en-US"/>
          </a:p>
        </p:txBody>
      </p:sp>
    </p:spTree>
    <p:extLst>
      <p:ext uri="{BB962C8B-B14F-4D97-AF65-F5344CB8AC3E}">
        <p14:creationId xmlns:p14="http://schemas.microsoft.com/office/powerpoint/2010/main" val="3287692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71356F-7DFE-4CF2-9C41-7FAE77BE5F6C}" type="datetimeFigureOut">
              <a:rPr lang="en-US" smtClean="0"/>
              <a:t>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435D97-3639-4BB8-A3E6-BC9309E7AF96}" type="slidenum">
              <a:rPr lang="en-US" smtClean="0"/>
              <a:t>‹#›</a:t>
            </a:fld>
            <a:endParaRPr lang="en-US"/>
          </a:p>
        </p:txBody>
      </p:sp>
    </p:spTree>
    <p:extLst>
      <p:ext uri="{BB962C8B-B14F-4D97-AF65-F5344CB8AC3E}">
        <p14:creationId xmlns:p14="http://schemas.microsoft.com/office/powerpoint/2010/main" val="3096309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871356F-7DFE-4CF2-9C41-7FAE77BE5F6C}" type="datetimeFigureOut">
              <a:rPr lang="en-US" smtClean="0"/>
              <a:t>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435D97-3639-4BB8-A3E6-BC9309E7AF96}" type="slidenum">
              <a:rPr lang="en-US" smtClean="0"/>
              <a:t>‹#›</a:t>
            </a:fld>
            <a:endParaRPr lang="en-US"/>
          </a:p>
        </p:txBody>
      </p:sp>
    </p:spTree>
    <p:extLst>
      <p:ext uri="{BB962C8B-B14F-4D97-AF65-F5344CB8AC3E}">
        <p14:creationId xmlns:p14="http://schemas.microsoft.com/office/powerpoint/2010/main" val="3292717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871356F-7DFE-4CF2-9C41-7FAE77BE5F6C}" type="datetimeFigureOut">
              <a:rPr lang="en-US" smtClean="0"/>
              <a:t>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435D97-3639-4BB8-A3E6-BC9309E7AF96}" type="slidenum">
              <a:rPr lang="en-US" smtClean="0"/>
              <a:t>‹#›</a:t>
            </a:fld>
            <a:endParaRPr lang="en-US"/>
          </a:p>
        </p:txBody>
      </p:sp>
    </p:spTree>
    <p:extLst>
      <p:ext uri="{BB962C8B-B14F-4D97-AF65-F5344CB8AC3E}">
        <p14:creationId xmlns:p14="http://schemas.microsoft.com/office/powerpoint/2010/main" val="76196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871356F-7DFE-4CF2-9C41-7FAE77BE5F6C}" type="datetimeFigureOut">
              <a:rPr lang="en-US" smtClean="0"/>
              <a:t>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435D97-3639-4BB8-A3E6-BC9309E7AF96}" type="slidenum">
              <a:rPr lang="en-US" smtClean="0"/>
              <a:t>‹#›</a:t>
            </a:fld>
            <a:endParaRPr lang="en-US"/>
          </a:p>
        </p:txBody>
      </p:sp>
    </p:spTree>
    <p:extLst>
      <p:ext uri="{BB962C8B-B14F-4D97-AF65-F5344CB8AC3E}">
        <p14:creationId xmlns:p14="http://schemas.microsoft.com/office/powerpoint/2010/main" val="561544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71356F-7DFE-4CF2-9C41-7FAE77BE5F6C}" type="datetimeFigureOut">
              <a:rPr lang="en-US" smtClean="0"/>
              <a:t>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435D97-3639-4BB8-A3E6-BC9309E7AF96}" type="slidenum">
              <a:rPr lang="en-US" smtClean="0"/>
              <a:t>‹#›</a:t>
            </a:fld>
            <a:endParaRPr lang="en-US"/>
          </a:p>
        </p:txBody>
      </p:sp>
    </p:spTree>
    <p:extLst>
      <p:ext uri="{BB962C8B-B14F-4D97-AF65-F5344CB8AC3E}">
        <p14:creationId xmlns:p14="http://schemas.microsoft.com/office/powerpoint/2010/main" val="323877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71356F-7DFE-4CF2-9C41-7FAE77BE5F6C}" type="datetimeFigureOut">
              <a:rPr lang="en-US" smtClean="0"/>
              <a:t>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435D97-3639-4BB8-A3E6-BC9309E7AF96}" type="slidenum">
              <a:rPr lang="en-US" smtClean="0"/>
              <a:t>‹#›</a:t>
            </a:fld>
            <a:endParaRPr lang="en-US"/>
          </a:p>
        </p:txBody>
      </p:sp>
    </p:spTree>
    <p:extLst>
      <p:ext uri="{BB962C8B-B14F-4D97-AF65-F5344CB8AC3E}">
        <p14:creationId xmlns:p14="http://schemas.microsoft.com/office/powerpoint/2010/main" val="2399570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71356F-7DFE-4CF2-9C41-7FAE77BE5F6C}" type="datetimeFigureOut">
              <a:rPr lang="en-US" smtClean="0"/>
              <a:t>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435D97-3639-4BB8-A3E6-BC9309E7AF96}" type="slidenum">
              <a:rPr lang="en-US" smtClean="0"/>
              <a:t>‹#›</a:t>
            </a:fld>
            <a:endParaRPr lang="en-US"/>
          </a:p>
        </p:txBody>
      </p:sp>
    </p:spTree>
    <p:extLst>
      <p:ext uri="{BB962C8B-B14F-4D97-AF65-F5344CB8AC3E}">
        <p14:creationId xmlns:p14="http://schemas.microsoft.com/office/powerpoint/2010/main" val="1739082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71356F-7DFE-4CF2-9C41-7FAE77BE5F6C}" type="datetimeFigureOut">
              <a:rPr lang="en-US" smtClean="0"/>
              <a:t>2/8/2016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35D97-3639-4BB8-A3E6-BC9309E7AF96}" type="slidenum">
              <a:rPr lang="en-US" smtClean="0"/>
              <a:t>‹#›</a:t>
            </a:fld>
            <a:endParaRPr lang="en-US"/>
          </a:p>
        </p:txBody>
      </p:sp>
    </p:spTree>
    <p:extLst>
      <p:ext uri="{BB962C8B-B14F-4D97-AF65-F5344CB8AC3E}">
        <p14:creationId xmlns:p14="http://schemas.microsoft.com/office/powerpoint/2010/main" val="9538269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7109639"/>
          </a:xfrm>
          <a:prstGeom prst="rect">
            <a:avLst/>
          </a:prstGeom>
          <a:noFill/>
        </p:spPr>
        <p:txBody>
          <a:bodyPr wrap="square" rtlCol="0">
            <a:spAutoFit/>
          </a:bodyPr>
          <a:lstStyle/>
          <a:p>
            <a:pPr algn="ctr"/>
            <a:r>
              <a:rPr lang="en-US" sz="2000" b="1" u="sng" dirty="0" smtClean="0"/>
              <a:t>Industrialization and the rise of big </a:t>
            </a:r>
            <a:r>
              <a:rPr lang="en-US" sz="2000" b="1" u="sng" smtClean="0"/>
              <a:t>business</a:t>
            </a:r>
            <a:r>
              <a:rPr lang="en-US" sz="2000" b="1" smtClean="0"/>
              <a:t> </a:t>
            </a:r>
            <a:r>
              <a:rPr lang="en-US" sz="2000" smtClean="0"/>
              <a:t>begins on page 103</a:t>
            </a:r>
            <a:endParaRPr lang="en-US" sz="2000" b="1" u="sng" dirty="0" smtClean="0"/>
          </a:p>
          <a:p>
            <a:pPr marL="342900" indent="-342900">
              <a:buFont typeface="+mj-lt"/>
              <a:buAutoNum type="arabicPeriod"/>
            </a:pPr>
            <a:r>
              <a:rPr lang="en-US" sz="2000" dirty="0" smtClean="0"/>
              <a:t>What effect did the transcontinental railroad have on the United States?</a:t>
            </a:r>
          </a:p>
          <a:p>
            <a:pPr marL="342900" indent="-342900">
              <a:buFont typeface="+mj-lt"/>
              <a:buAutoNum type="arabicPeriod"/>
            </a:pPr>
            <a:r>
              <a:rPr lang="en-US" sz="2000" dirty="0" smtClean="0"/>
              <a:t>What is capital?</a:t>
            </a:r>
          </a:p>
          <a:p>
            <a:pPr marL="342900" indent="-342900">
              <a:buFont typeface="+mj-lt"/>
              <a:buAutoNum type="arabicPeriod"/>
            </a:pPr>
            <a:r>
              <a:rPr lang="en-US" sz="2000" dirty="0" smtClean="0"/>
              <a:t>Explain how a corporation works</a:t>
            </a:r>
          </a:p>
          <a:p>
            <a:pPr marL="342900" indent="-342900">
              <a:buFont typeface="+mj-lt"/>
              <a:buAutoNum type="arabicPeriod"/>
            </a:pPr>
            <a:r>
              <a:rPr lang="en-US" sz="2000" dirty="0" smtClean="0"/>
              <a:t>What is a monopoly? What effect does it have on the owner, customers, and other businesses?</a:t>
            </a:r>
          </a:p>
          <a:p>
            <a:pPr marL="342900" indent="-342900">
              <a:buFont typeface="+mj-lt"/>
              <a:buAutoNum type="arabicPeriod"/>
            </a:pPr>
            <a:r>
              <a:rPr lang="en-US" sz="2000" dirty="0" smtClean="0"/>
              <a:t>What is a trust?</a:t>
            </a:r>
          </a:p>
          <a:p>
            <a:pPr marL="342900" indent="-342900">
              <a:buFont typeface="+mj-lt"/>
              <a:buAutoNum type="arabicPeriod"/>
            </a:pPr>
            <a:r>
              <a:rPr lang="en-US" sz="2000" dirty="0" smtClean="0"/>
              <a:t>How did the following make their money?</a:t>
            </a:r>
          </a:p>
          <a:p>
            <a:pPr marL="800100" lvl="1" indent="-342900">
              <a:buFont typeface="Arial" pitchFamily="34" charset="0"/>
              <a:buChar char="•"/>
            </a:pPr>
            <a:r>
              <a:rPr lang="en-US" sz="2000" dirty="0" smtClean="0"/>
              <a:t>Andrew Carnegie</a:t>
            </a:r>
          </a:p>
          <a:p>
            <a:pPr marL="800100" lvl="1" indent="-342900">
              <a:buFont typeface="Arial" pitchFamily="34" charset="0"/>
              <a:buChar char="•"/>
            </a:pPr>
            <a:r>
              <a:rPr lang="en-US" sz="2000" dirty="0" smtClean="0"/>
              <a:t>John D Rockefeller</a:t>
            </a:r>
          </a:p>
          <a:p>
            <a:pPr marL="800100" lvl="1" indent="-342900">
              <a:buFont typeface="Arial" pitchFamily="34" charset="0"/>
              <a:buChar char="•"/>
            </a:pPr>
            <a:r>
              <a:rPr lang="en-US" sz="2000" dirty="0" smtClean="0"/>
              <a:t>JP Morgan</a:t>
            </a:r>
          </a:p>
          <a:p>
            <a:pPr marL="800100" lvl="1" indent="-342900">
              <a:buFont typeface="Arial" pitchFamily="34" charset="0"/>
              <a:buChar char="•"/>
            </a:pPr>
            <a:r>
              <a:rPr lang="en-US" sz="2000" dirty="0" smtClean="0"/>
              <a:t>Henry Ford</a:t>
            </a:r>
          </a:p>
          <a:p>
            <a:pPr marL="342900" indent="-342900">
              <a:buFont typeface="+mj-lt"/>
              <a:buAutoNum type="arabicPeriod"/>
            </a:pPr>
            <a:r>
              <a:rPr lang="en-US" sz="2000" dirty="0" smtClean="0"/>
              <a:t>Explain Laissez Faire. Why did businesses support this?</a:t>
            </a:r>
          </a:p>
          <a:p>
            <a:pPr marL="342900" indent="-342900">
              <a:buFont typeface="+mj-lt"/>
              <a:buAutoNum type="arabicPeriod"/>
            </a:pPr>
            <a:r>
              <a:rPr lang="en-US" sz="2000" dirty="0" smtClean="0"/>
              <a:t>What is a free enterprise system?</a:t>
            </a:r>
          </a:p>
          <a:p>
            <a:pPr marL="342900" indent="-342900">
              <a:buFont typeface="+mj-lt"/>
              <a:buAutoNum type="arabicPeriod"/>
            </a:pPr>
            <a:r>
              <a:rPr lang="en-US" sz="2000" dirty="0" smtClean="0"/>
              <a:t>How did Social Darwinism justify Laissez Faire economics?</a:t>
            </a:r>
          </a:p>
          <a:p>
            <a:pPr marL="342900" indent="-342900">
              <a:buFont typeface="+mj-lt"/>
              <a:buAutoNum type="arabicPeriod"/>
            </a:pPr>
            <a:r>
              <a:rPr lang="en-US" sz="2000" dirty="0" smtClean="0"/>
              <a:t>Why were entrepreneurs referred to as Robber Barons? What did this lead many of them to do?</a:t>
            </a:r>
          </a:p>
          <a:p>
            <a:pPr marL="342900" indent="-342900">
              <a:buFont typeface="+mj-lt"/>
              <a:buAutoNum type="arabicPeriod"/>
            </a:pPr>
            <a:r>
              <a:rPr lang="en-US" sz="2000" dirty="0" smtClean="0"/>
              <a:t>Why did government support Laissez Faire economics?</a:t>
            </a:r>
          </a:p>
          <a:p>
            <a:pPr marL="342900" indent="-342900">
              <a:buFont typeface="+mj-lt"/>
              <a:buAutoNum type="arabicPeriod"/>
            </a:pPr>
            <a:r>
              <a:rPr lang="en-US" sz="2000" dirty="0" smtClean="0"/>
              <a:t>What were the conflicting decisions of </a:t>
            </a:r>
            <a:r>
              <a:rPr lang="en-US" sz="2000" i="1" dirty="0" smtClean="0"/>
              <a:t>Munn v Illinois </a:t>
            </a:r>
            <a:r>
              <a:rPr lang="en-US" sz="2000" dirty="0" smtClean="0"/>
              <a:t>and </a:t>
            </a:r>
            <a:r>
              <a:rPr lang="en-US" sz="2000" i="1" dirty="0" smtClean="0"/>
              <a:t>Wabash, St. Louis and Pacific Railway Co. v Illinois?</a:t>
            </a:r>
          </a:p>
          <a:p>
            <a:pPr marL="342900" indent="-342900">
              <a:buFont typeface="+mj-lt"/>
              <a:buAutoNum type="arabicPeriod"/>
            </a:pPr>
            <a:r>
              <a:rPr lang="en-US" sz="2000" dirty="0" smtClean="0"/>
              <a:t>What precedent did the Interstate Commerce Commission set?</a:t>
            </a:r>
          </a:p>
          <a:p>
            <a:pPr marL="342900" indent="-342900">
              <a:buFont typeface="+mj-lt"/>
              <a:buAutoNum type="arabicPeriod"/>
            </a:pPr>
            <a:r>
              <a:rPr lang="en-US" sz="2000" dirty="0" smtClean="0"/>
              <a:t>What was the purpose of the Sherman Antitrust Act?</a:t>
            </a:r>
          </a:p>
          <a:p>
            <a:endParaRPr lang="en-US" sz="2000" dirty="0"/>
          </a:p>
        </p:txBody>
      </p:sp>
    </p:spTree>
    <p:extLst>
      <p:ext uri="{BB962C8B-B14F-4D97-AF65-F5344CB8AC3E}">
        <p14:creationId xmlns:p14="http://schemas.microsoft.com/office/powerpoint/2010/main" val="40178989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89019" y="2641891"/>
            <a:ext cx="5099729" cy="1015663"/>
          </a:xfrm>
          <a:prstGeom prst="rect">
            <a:avLst/>
          </a:prstGeom>
        </p:spPr>
        <p:txBody>
          <a:bodyPr wrap="none">
            <a:spAutoFit/>
          </a:bodyPr>
          <a:lstStyle/>
          <a:p>
            <a:r>
              <a:rPr lang="en-US" sz="6000" dirty="0"/>
              <a:t>What is a trust?</a:t>
            </a:r>
          </a:p>
        </p:txBody>
      </p:sp>
    </p:spTree>
    <p:extLst>
      <p:ext uri="{BB962C8B-B14F-4D97-AF65-F5344CB8AC3E}">
        <p14:creationId xmlns:p14="http://schemas.microsoft.com/office/powerpoint/2010/main" val="20407762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3276600" cy="6494085"/>
          </a:xfrm>
          <a:prstGeom prst="rect">
            <a:avLst/>
          </a:prstGeom>
          <a:noFill/>
        </p:spPr>
        <p:txBody>
          <a:bodyPr wrap="square" rtlCol="0">
            <a:spAutoFit/>
          </a:bodyPr>
          <a:lstStyle/>
          <a:p>
            <a:r>
              <a:rPr lang="en-US" sz="3200" b="1" u="sng" dirty="0" smtClean="0"/>
              <a:t>Trust</a:t>
            </a:r>
          </a:p>
          <a:p>
            <a:pPr marL="285750" indent="-285750">
              <a:buFont typeface="Arial" pitchFamily="34" charset="0"/>
              <a:buChar char="•"/>
            </a:pPr>
            <a:r>
              <a:rPr lang="en-US" sz="3200" dirty="0" smtClean="0"/>
              <a:t>Group of corporations in similar or related fields, run by one board of trustees</a:t>
            </a:r>
          </a:p>
          <a:p>
            <a:pPr marL="285750" indent="-285750">
              <a:buFont typeface="Arial" pitchFamily="34" charset="0"/>
              <a:buChar char="•"/>
            </a:pPr>
            <a:r>
              <a:rPr lang="en-US" sz="3200" dirty="0" smtClean="0"/>
              <a:t>Board of trustees made decisions for all corporations involved</a:t>
            </a:r>
            <a:endParaRPr lang="en-US" sz="3200" dirty="0"/>
          </a:p>
        </p:txBody>
      </p:sp>
      <p:pic>
        <p:nvPicPr>
          <p:cNvPr id="4099" name="Picture 3"/>
          <p:cNvPicPr>
            <a:picLocks noChangeAspect="1" noChangeArrowheads="1"/>
          </p:cNvPicPr>
          <p:nvPr/>
        </p:nvPicPr>
        <p:blipFill rotWithShape="1">
          <a:blip>
            <a:extLst>
              <a:ext uri="{28A0092B-C50C-407E-A947-70E740481C1C}">
                <a14:useLocalDpi xmlns:a14="http://schemas.microsoft.com/office/drawing/2010/main" val="0"/>
              </a:ext>
            </a:extLst>
          </a:blip>
          <a:srcRect l="-1383" t="5150" r="1383" b="-6444"/>
          <a:stretch/>
        </p:blipFill>
        <p:spPr bwMode="auto">
          <a:xfrm>
            <a:off x="3221294" y="609600"/>
            <a:ext cx="5979855" cy="578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085419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3182" y="304800"/>
            <a:ext cx="8839200" cy="5632311"/>
          </a:xfrm>
          <a:prstGeom prst="rect">
            <a:avLst/>
          </a:prstGeom>
        </p:spPr>
        <p:txBody>
          <a:bodyPr wrap="square">
            <a:spAutoFit/>
          </a:bodyPr>
          <a:lstStyle/>
          <a:p>
            <a:r>
              <a:rPr lang="en-US" sz="6000" dirty="0"/>
              <a:t>How did the following make their money?</a:t>
            </a:r>
          </a:p>
          <a:p>
            <a:pPr marL="857250" indent="-857250">
              <a:buFont typeface="Arial" pitchFamily="34" charset="0"/>
              <a:buChar char="•"/>
            </a:pPr>
            <a:r>
              <a:rPr lang="en-US" sz="6000" dirty="0"/>
              <a:t>Andrew Carnegie</a:t>
            </a:r>
          </a:p>
          <a:p>
            <a:pPr marL="857250" indent="-857250">
              <a:buFont typeface="Arial" pitchFamily="34" charset="0"/>
              <a:buChar char="•"/>
            </a:pPr>
            <a:r>
              <a:rPr lang="en-US" sz="6000" dirty="0"/>
              <a:t>John D Rockefeller</a:t>
            </a:r>
          </a:p>
          <a:p>
            <a:pPr marL="857250" indent="-857250">
              <a:buFont typeface="Arial" pitchFamily="34" charset="0"/>
              <a:buChar char="•"/>
            </a:pPr>
            <a:r>
              <a:rPr lang="en-US" sz="6000" dirty="0"/>
              <a:t>JP Morgan</a:t>
            </a:r>
          </a:p>
          <a:p>
            <a:pPr marL="857250" indent="-857250">
              <a:buFont typeface="Arial" pitchFamily="34" charset="0"/>
              <a:buChar char="•"/>
            </a:pPr>
            <a:r>
              <a:rPr lang="en-US" sz="6000" dirty="0"/>
              <a:t>Henry Ford</a:t>
            </a:r>
          </a:p>
        </p:txBody>
      </p:sp>
    </p:spTree>
    <p:extLst>
      <p:ext uri="{BB962C8B-B14F-4D97-AF65-F5344CB8AC3E}">
        <p14:creationId xmlns:p14="http://schemas.microsoft.com/office/powerpoint/2010/main" val="6095184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855" y="0"/>
            <a:ext cx="4114800" cy="6370975"/>
          </a:xfrm>
          <a:prstGeom prst="rect">
            <a:avLst/>
          </a:prstGeom>
          <a:noFill/>
        </p:spPr>
        <p:txBody>
          <a:bodyPr wrap="square" rtlCol="0">
            <a:spAutoFit/>
          </a:bodyPr>
          <a:lstStyle/>
          <a:p>
            <a:r>
              <a:rPr lang="en-US" sz="2400" dirty="0" smtClean="0"/>
              <a:t>Andrew Carnegie</a:t>
            </a:r>
          </a:p>
          <a:p>
            <a:pPr marL="285750" indent="-285750">
              <a:buFont typeface="Arial" pitchFamily="34" charset="0"/>
              <a:buChar char="•"/>
            </a:pPr>
            <a:r>
              <a:rPr lang="en-US" sz="2400" dirty="0" smtClean="0"/>
              <a:t>Made money creating steel</a:t>
            </a:r>
          </a:p>
          <a:p>
            <a:endParaRPr lang="en-US" sz="2400" dirty="0" smtClean="0"/>
          </a:p>
          <a:p>
            <a:endParaRPr lang="en-US" sz="2400" dirty="0"/>
          </a:p>
          <a:p>
            <a:r>
              <a:rPr lang="en-US" sz="2400" dirty="0" smtClean="0"/>
              <a:t>John D Rockefeller</a:t>
            </a:r>
          </a:p>
          <a:p>
            <a:pPr marL="285750" indent="-285750">
              <a:buFont typeface="Arial" pitchFamily="34" charset="0"/>
              <a:buChar char="•"/>
            </a:pPr>
            <a:r>
              <a:rPr lang="en-US" sz="2400" dirty="0" smtClean="0"/>
              <a:t>Made money in Oil Refinery</a:t>
            </a:r>
          </a:p>
          <a:p>
            <a:pPr marL="285750" indent="-285750">
              <a:buFont typeface="Arial" pitchFamily="34" charset="0"/>
              <a:buChar char="•"/>
            </a:pPr>
            <a:r>
              <a:rPr lang="en-US" sz="2400" dirty="0" smtClean="0"/>
              <a:t>Formed Standard Oil Trust</a:t>
            </a:r>
          </a:p>
          <a:p>
            <a:endParaRPr lang="en-US" sz="2400" dirty="0" smtClean="0"/>
          </a:p>
          <a:p>
            <a:endParaRPr lang="en-US" sz="2400" dirty="0"/>
          </a:p>
          <a:p>
            <a:r>
              <a:rPr lang="en-US" sz="2400" dirty="0" smtClean="0"/>
              <a:t>JP Morgan</a:t>
            </a:r>
          </a:p>
          <a:p>
            <a:pPr marL="285750" indent="-285750">
              <a:buFont typeface="Arial" pitchFamily="34" charset="0"/>
              <a:buChar char="•"/>
            </a:pPr>
            <a:r>
              <a:rPr lang="en-US" sz="2400" dirty="0" smtClean="0"/>
              <a:t>Banking and US Steel (bought from Carnegie)</a:t>
            </a:r>
          </a:p>
          <a:p>
            <a:endParaRPr lang="en-US" sz="2400" dirty="0" smtClean="0"/>
          </a:p>
          <a:p>
            <a:endParaRPr lang="en-US" sz="2400" dirty="0"/>
          </a:p>
          <a:p>
            <a:r>
              <a:rPr lang="en-US" sz="2400" dirty="0" smtClean="0"/>
              <a:t>Henry Ford</a:t>
            </a:r>
          </a:p>
          <a:p>
            <a:pPr marL="285750" indent="-285750">
              <a:buFont typeface="Arial" pitchFamily="34" charset="0"/>
              <a:buChar char="•"/>
            </a:pPr>
            <a:r>
              <a:rPr lang="en-US" sz="2400" dirty="0" smtClean="0"/>
              <a:t>Assembly line- mass produced automobiles</a:t>
            </a:r>
            <a:endParaRPr lang="en-US" sz="2400" dirty="0"/>
          </a:p>
        </p:txBody>
      </p:sp>
      <p:pic>
        <p:nvPicPr>
          <p:cNvPr id="5122" name="Picture 2"/>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4495800" y="-5769"/>
            <a:ext cx="2076450" cy="285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4468368" y="2819400"/>
            <a:ext cx="2028825" cy="285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4" name="Picture 4"/>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6934200" y="1219200"/>
            <a:ext cx="2009775" cy="285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5" name="Picture 5"/>
          <p:cNvPicPr>
            <a:picLocks noChangeAspect="1" noChangeArrowheads="1"/>
          </p:cNvPicPr>
          <p:nvPr/>
        </p:nvPicPr>
        <p:blipFill>
          <a:blip cstate="print">
            <a:extLst>
              <a:ext uri="{28A0092B-C50C-407E-A947-70E740481C1C}">
                <a14:useLocalDpi xmlns:a14="http://schemas.microsoft.com/office/drawing/2010/main" val="0"/>
              </a:ext>
            </a:extLst>
          </a:blip>
          <a:srcRect/>
          <a:stretch>
            <a:fillRect/>
          </a:stretch>
        </p:blipFill>
        <p:spPr bwMode="auto">
          <a:xfrm>
            <a:off x="6710003" y="3810000"/>
            <a:ext cx="2233972" cy="2852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674778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62200" y="990600"/>
            <a:ext cx="4343400" cy="4708981"/>
          </a:xfrm>
          <a:prstGeom prst="rect">
            <a:avLst/>
          </a:prstGeom>
          <a:noFill/>
        </p:spPr>
        <p:txBody>
          <a:bodyPr wrap="square" rtlCol="0">
            <a:spAutoFit/>
          </a:bodyPr>
          <a:lstStyle/>
          <a:p>
            <a:r>
              <a:rPr lang="en-US" sz="6000" dirty="0"/>
              <a:t>Explain Laissez Faire. Why did businesses support this?</a:t>
            </a:r>
          </a:p>
        </p:txBody>
      </p:sp>
    </p:spTree>
    <p:extLst>
      <p:ext uri="{BB962C8B-B14F-4D97-AF65-F5344CB8AC3E}">
        <p14:creationId xmlns:p14="http://schemas.microsoft.com/office/powerpoint/2010/main" val="14090273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709" y="0"/>
            <a:ext cx="4953000" cy="6494085"/>
          </a:xfrm>
          <a:prstGeom prst="rect">
            <a:avLst/>
          </a:prstGeom>
          <a:noFill/>
        </p:spPr>
        <p:txBody>
          <a:bodyPr wrap="square" rtlCol="0">
            <a:spAutoFit/>
          </a:bodyPr>
          <a:lstStyle/>
          <a:p>
            <a:r>
              <a:rPr lang="en-US" sz="3200" dirty="0" smtClean="0"/>
              <a:t>Laissez Faire</a:t>
            </a:r>
          </a:p>
          <a:p>
            <a:pPr marL="285750" indent="-285750">
              <a:buFont typeface="Arial" pitchFamily="34" charset="0"/>
              <a:buChar char="•"/>
            </a:pPr>
            <a:r>
              <a:rPr lang="en-US" sz="3200" dirty="0" smtClean="0"/>
              <a:t>Government has little to no involvement in business</a:t>
            </a:r>
          </a:p>
          <a:p>
            <a:pPr marL="285750" indent="-285750">
              <a:buFont typeface="Arial" pitchFamily="34" charset="0"/>
              <a:buChar char="•"/>
            </a:pPr>
            <a:r>
              <a:rPr lang="en-US" sz="3200" dirty="0" smtClean="0"/>
              <a:t>Government does not regulate business</a:t>
            </a:r>
          </a:p>
          <a:p>
            <a:endParaRPr lang="en-US" sz="3200" dirty="0"/>
          </a:p>
          <a:p>
            <a:r>
              <a:rPr lang="en-US" sz="3200" dirty="0" smtClean="0"/>
              <a:t>Many businesses supported Laissez Faire because it allowed them to do whatever was necessary to succeed, without the government interfering and telling them to play fair</a:t>
            </a:r>
            <a:endParaRPr lang="en-US" sz="3200" dirty="0"/>
          </a:p>
        </p:txBody>
      </p:sp>
      <p:pic>
        <p:nvPicPr>
          <p:cNvPr id="6146" name="Picture 2"/>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196840" y="76200"/>
            <a:ext cx="3810000" cy="300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481733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2277208"/>
            <a:ext cx="6915338" cy="1938992"/>
          </a:xfrm>
          <a:prstGeom prst="rect">
            <a:avLst/>
          </a:prstGeom>
        </p:spPr>
        <p:txBody>
          <a:bodyPr wrap="square">
            <a:spAutoFit/>
          </a:bodyPr>
          <a:lstStyle/>
          <a:p>
            <a:r>
              <a:rPr lang="en-US" sz="6000" dirty="0"/>
              <a:t>What is a free enterprise system?</a:t>
            </a:r>
          </a:p>
        </p:txBody>
      </p:sp>
    </p:spTree>
    <p:extLst>
      <p:ext uri="{BB962C8B-B14F-4D97-AF65-F5344CB8AC3E}">
        <p14:creationId xmlns:p14="http://schemas.microsoft.com/office/powerpoint/2010/main" val="13682987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709" y="0"/>
            <a:ext cx="3215363" cy="6186309"/>
          </a:xfrm>
          <a:prstGeom prst="rect">
            <a:avLst/>
          </a:prstGeom>
          <a:noFill/>
        </p:spPr>
        <p:txBody>
          <a:bodyPr wrap="square" rtlCol="0">
            <a:spAutoFit/>
          </a:bodyPr>
          <a:lstStyle/>
          <a:p>
            <a:r>
              <a:rPr lang="en-US" sz="3600" dirty="0" smtClean="0"/>
              <a:t>Free Enterprise</a:t>
            </a:r>
          </a:p>
          <a:p>
            <a:pPr marL="285750" indent="-285750">
              <a:buFont typeface="Arial" pitchFamily="34" charset="0"/>
              <a:buChar char="•"/>
            </a:pPr>
            <a:r>
              <a:rPr lang="en-US" sz="3600" dirty="0" smtClean="0"/>
              <a:t>Economic system where the market is controlled by privately owned businesses and the decisions they make</a:t>
            </a:r>
            <a:endParaRPr lang="en-US" sz="3600" dirty="0"/>
          </a:p>
        </p:txBody>
      </p:sp>
      <p:pic>
        <p:nvPicPr>
          <p:cNvPr id="7170" name="Picture 2"/>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3243072" y="0"/>
            <a:ext cx="5900928"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137804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381000"/>
            <a:ext cx="4572000" cy="5632311"/>
          </a:xfrm>
          <a:prstGeom prst="rect">
            <a:avLst/>
          </a:prstGeom>
        </p:spPr>
        <p:txBody>
          <a:bodyPr>
            <a:spAutoFit/>
          </a:bodyPr>
          <a:lstStyle/>
          <a:p>
            <a:r>
              <a:rPr lang="en-US" sz="6000" dirty="0"/>
              <a:t>How did Social Darwinism justify Laissez Faire economics?</a:t>
            </a:r>
          </a:p>
        </p:txBody>
      </p:sp>
    </p:spTree>
    <p:extLst>
      <p:ext uri="{BB962C8B-B14F-4D97-AF65-F5344CB8AC3E}">
        <p14:creationId xmlns:p14="http://schemas.microsoft.com/office/powerpoint/2010/main" val="4569422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782" y="0"/>
            <a:ext cx="4074968" cy="5016758"/>
          </a:xfrm>
          <a:prstGeom prst="rect">
            <a:avLst/>
          </a:prstGeom>
          <a:noFill/>
        </p:spPr>
        <p:txBody>
          <a:bodyPr wrap="square" rtlCol="0">
            <a:spAutoFit/>
          </a:bodyPr>
          <a:lstStyle/>
          <a:p>
            <a:r>
              <a:rPr lang="en-US" sz="3200" dirty="0" smtClean="0"/>
              <a:t>Social Darwinism</a:t>
            </a:r>
          </a:p>
          <a:p>
            <a:pPr marL="285750" indent="-285750">
              <a:buFont typeface="Arial" pitchFamily="34" charset="0"/>
              <a:buChar char="•"/>
            </a:pPr>
            <a:r>
              <a:rPr lang="en-US" sz="3200" dirty="0" smtClean="0"/>
              <a:t>Survival of the fittest</a:t>
            </a:r>
          </a:p>
          <a:p>
            <a:pPr marL="285750" indent="-285750">
              <a:buFont typeface="Arial" pitchFamily="34" charset="0"/>
              <a:buChar char="•"/>
            </a:pPr>
            <a:r>
              <a:rPr lang="en-US" sz="3200" dirty="0" smtClean="0"/>
              <a:t>The company that is the most suited to succeed will succeed</a:t>
            </a:r>
          </a:p>
          <a:p>
            <a:pPr marL="285750" indent="-285750">
              <a:buFont typeface="Arial" pitchFamily="34" charset="0"/>
              <a:buChar char="•"/>
            </a:pPr>
            <a:r>
              <a:rPr lang="en-US" sz="3200" dirty="0" smtClean="0"/>
              <a:t>If government does not get involved, companies will compete, and the best will win</a:t>
            </a:r>
            <a:endParaRPr lang="en-US" sz="3200" dirty="0"/>
          </a:p>
        </p:txBody>
      </p:sp>
      <p:pic>
        <p:nvPicPr>
          <p:cNvPr id="8195" name="Picture 3"/>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4095750" y="1219200"/>
            <a:ext cx="5048250" cy="3781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01743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457200"/>
            <a:ext cx="5638800" cy="5632311"/>
          </a:xfrm>
          <a:prstGeom prst="rect">
            <a:avLst/>
          </a:prstGeom>
        </p:spPr>
        <p:txBody>
          <a:bodyPr wrap="square">
            <a:spAutoFit/>
          </a:bodyPr>
          <a:lstStyle/>
          <a:p>
            <a:r>
              <a:rPr lang="en-US" sz="6000" dirty="0"/>
              <a:t>What effect did the transcontinental railroad have on the United States?</a:t>
            </a:r>
          </a:p>
        </p:txBody>
      </p:sp>
    </p:spTree>
    <p:extLst>
      <p:ext uri="{BB962C8B-B14F-4D97-AF65-F5344CB8AC3E}">
        <p14:creationId xmlns:p14="http://schemas.microsoft.com/office/powerpoint/2010/main" val="23183555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76200"/>
            <a:ext cx="6061364" cy="6555641"/>
          </a:xfrm>
          <a:prstGeom prst="rect">
            <a:avLst/>
          </a:prstGeom>
        </p:spPr>
        <p:txBody>
          <a:bodyPr wrap="square">
            <a:spAutoFit/>
          </a:bodyPr>
          <a:lstStyle/>
          <a:p>
            <a:r>
              <a:rPr lang="en-US" sz="6000" dirty="0"/>
              <a:t>Why were entrepreneurs referred to as Robber Barons? What did this lead many of them to do?</a:t>
            </a:r>
          </a:p>
        </p:txBody>
      </p:sp>
    </p:spTree>
    <p:extLst>
      <p:ext uri="{BB962C8B-B14F-4D97-AF65-F5344CB8AC3E}">
        <p14:creationId xmlns:p14="http://schemas.microsoft.com/office/powerpoint/2010/main" val="1388786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2585323"/>
          </a:xfrm>
          <a:prstGeom prst="rect">
            <a:avLst/>
          </a:prstGeom>
          <a:noFill/>
        </p:spPr>
        <p:txBody>
          <a:bodyPr wrap="square" rtlCol="0">
            <a:spAutoFit/>
          </a:bodyPr>
          <a:lstStyle/>
          <a:p>
            <a:r>
              <a:rPr lang="en-US" dirty="0" smtClean="0"/>
              <a:t>Entrepreneurs were often referred to as Robber Barons because they did whatever was necessary to succeed</a:t>
            </a:r>
          </a:p>
          <a:p>
            <a:pPr marL="285750" indent="-285750">
              <a:buFont typeface="Arial" pitchFamily="34" charset="0"/>
              <a:buChar char="•"/>
            </a:pPr>
            <a:r>
              <a:rPr lang="en-US" dirty="0" smtClean="0"/>
              <a:t>Low wages</a:t>
            </a:r>
          </a:p>
          <a:p>
            <a:pPr marL="285750" indent="-285750">
              <a:buFont typeface="Arial" pitchFamily="34" charset="0"/>
              <a:buChar char="•"/>
            </a:pPr>
            <a:r>
              <a:rPr lang="en-US" dirty="0" smtClean="0"/>
              <a:t>High prices</a:t>
            </a:r>
          </a:p>
          <a:p>
            <a:pPr marL="285750" indent="-285750">
              <a:buFont typeface="Arial" pitchFamily="34" charset="0"/>
              <a:buChar char="•"/>
            </a:pPr>
            <a:r>
              <a:rPr lang="en-US" dirty="0" smtClean="0"/>
              <a:t>Poor quality</a:t>
            </a:r>
          </a:p>
          <a:p>
            <a:pPr marL="285750" indent="-285750">
              <a:buFont typeface="Arial" pitchFamily="34" charset="0"/>
              <a:buChar char="•"/>
            </a:pPr>
            <a:r>
              <a:rPr lang="en-US" dirty="0" smtClean="0"/>
              <a:t>Unfair business practice</a:t>
            </a:r>
          </a:p>
          <a:p>
            <a:endParaRPr lang="en-US" dirty="0"/>
          </a:p>
          <a:p>
            <a:r>
              <a:rPr lang="en-US" dirty="0" smtClean="0"/>
              <a:t>Many entrepreneurs became philanthropists donating huge amounts of money to charities and institutions</a:t>
            </a:r>
            <a:endParaRPr lang="en-US" dirty="0"/>
          </a:p>
        </p:txBody>
      </p:sp>
      <p:pic>
        <p:nvPicPr>
          <p:cNvPr id="9218" name="Picture 2"/>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76200" y="3828288"/>
            <a:ext cx="2886075"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19" name="Picture 3"/>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3505200" y="3124200"/>
            <a:ext cx="5049557" cy="3281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255954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33600" y="751344"/>
            <a:ext cx="4572000" cy="4708981"/>
          </a:xfrm>
          <a:prstGeom prst="rect">
            <a:avLst/>
          </a:prstGeom>
        </p:spPr>
        <p:txBody>
          <a:bodyPr>
            <a:spAutoFit/>
          </a:bodyPr>
          <a:lstStyle/>
          <a:p>
            <a:r>
              <a:rPr lang="en-US" sz="6000" dirty="0"/>
              <a:t>Why did government support Laissez Faire economics?</a:t>
            </a:r>
          </a:p>
        </p:txBody>
      </p:sp>
    </p:spTree>
    <p:extLst>
      <p:ext uri="{BB962C8B-B14F-4D97-AF65-F5344CB8AC3E}">
        <p14:creationId xmlns:p14="http://schemas.microsoft.com/office/powerpoint/2010/main" val="3041180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065" y="0"/>
            <a:ext cx="3526265" cy="6494085"/>
          </a:xfrm>
          <a:prstGeom prst="rect">
            <a:avLst/>
          </a:prstGeom>
          <a:noFill/>
        </p:spPr>
        <p:txBody>
          <a:bodyPr wrap="square" rtlCol="0">
            <a:spAutoFit/>
          </a:bodyPr>
          <a:lstStyle/>
          <a:p>
            <a:r>
              <a:rPr lang="en-US" sz="3200" dirty="0" smtClean="0"/>
              <a:t>Government supported Laissez Faire economics because</a:t>
            </a:r>
          </a:p>
          <a:p>
            <a:pPr marL="285750" indent="-285750">
              <a:buFont typeface="Arial" pitchFamily="34" charset="0"/>
              <a:buChar char="•"/>
            </a:pPr>
            <a:r>
              <a:rPr lang="en-US" sz="3200" dirty="0" smtClean="0"/>
              <a:t>The economy was growing</a:t>
            </a:r>
          </a:p>
          <a:p>
            <a:pPr marL="285750" indent="-285750">
              <a:buFont typeface="Arial" pitchFamily="34" charset="0"/>
              <a:buChar char="•"/>
            </a:pPr>
            <a:r>
              <a:rPr lang="en-US" sz="3200" dirty="0" smtClean="0"/>
              <a:t>Foreign trade was growing</a:t>
            </a:r>
          </a:p>
          <a:p>
            <a:pPr marL="285750" indent="-285750">
              <a:buFont typeface="Arial" pitchFamily="34" charset="0"/>
              <a:buChar char="•"/>
            </a:pPr>
            <a:r>
              <a:rPr lang="en-US" sz="3200" dirty="0" smtClean="0"/>
              <a:t>Many politicians received money from businesses in return for special treatment</a:t>
            </a:r>
            <a:endParaRPr lang="en-US" sz="3200" dirty="0"/>
          </a:p>
        </p:txBody>
      </p:sp>
      <p:pic>
        <p:nvPicPr>
          <p:cNvPr id="10243" name="Picture 3"/>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3352800" y="0"/>
            <a:ext cx="5791200" cy="3771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737883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0" y="76200"/>
            <a:ext cx="6477000" cy="6555641"/>
          </a:xfrm>
          <a:prstGeom prst="rect">
            <a:avLst/>
          </a:prstGeom>
        </p:spPr>
        <p:txBody>
          <a:bodyPr wrap="square">
            <a:spAutoFit/>
          </a:bodyPr>
          <a:lstStyle/>
          <a:p>
            <a:r>
              <a:rPr lang="en-US" sz="6000" dirty="0"/>
              <a:t>What were the conflicting decisions of Munn v Illinois and Wabash, St. Louis and Pacific Railway Co. v Illinois?</a:t>
            </a:r>
          </a:p>
        </p:txBody>
      </p:sp>
    </p:spTree>
    <p:extLst>
      <p:ext uri="{BB962C8B-B14F-4D97-AF65-F5344CB8AC3E}">
        <p14:creationId xmlns:p14="http://schemas.microsoft.com/office/powerpoint/2010/main" val="29127689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4346"/>
            <a:ext cx="3733800" cy="2554545"/>
          </a:xfrm>
          <a:prstGeom prst="rect">
            <a:avLst/>
          </a:prstGeom>
        </p:spPr>
        <p:txBody>
          <a:bodyPr wrap="square">
            <a:spAutoFit/>
          </a:bodyPr>
          <a:lstStyle/>
          <a:p>
            <a:r>
              <a:rPr lang="en-US" sz="3200" b="1" dirty="0"/>
              <a:t>Munn v </a:t>
            </a:r>
            <a:r>
              <a:rPr lang="en-US" sz="3200" b="1" dirty="0" smtClean="0"/>
              <a:t>Illinois</a:t>
            </a:r>
          </a:p>
          <a:p>
            <a:pPr marL="285750" indent="-285750">
              <a:buFont typeface="Arial" pitchFamily="34" charset="0"/>
              <a:buChar char="•"/>
            </a:pPr>
            <a:r>
              <a:rPr lang="en-US" sz="3200" dirty="0" smtClean="0"/>
              <a:t>States could regulate trade where the public was affected</a:t>
            </a:r>
            <a:endParaRPr lang="en-US" sz="3200" dirty="0"/>
          </a:p>
        </p:txBody>
      </p:sp>
      <p:sp>
        <p:nvSpPr>
          <p:cNvPr id="3" name="Rectangle 2"/>
          <p:cNvSpPr/>
          <p:nvPr/>
        </p:nvSpPr>
        <p:spPr>
          <a:xfrm>
            <a:off x="4572000" y="28121"/>
            <a:ext cx="4572000" cy="4524315"/>
          </a:xfrm>
          <a:prstGeom prst="rect">
            <a:avLst/>
          </a:prstGeom>
        </p:spPr>
        <p:txBody>
          <a:bodyPr>
            <a:spAutoFit/>
          </a:bodyPr>
          <a:lstStyle/>
          <a:p>
            <a:r>
              <a:rPr lang="en-US" sz="3200" b="1" dirty="0"/>
              <a:t>Wabash, St. Louis and Pacific Railway Co. v </a:t>
            </a:r>
            <a:r>
              <a:rPr lang="en-US" sz="3200" b="1" dirty="0" smtClean="0"/>
              <a:t>Illinois</a:t>
            </a:r>
          </a:p>
          <a:p>
            <a:pPr marL="285750" indent="-285750">
              <a:buFont typeface="Arial" pitchFamily="34" charset="0"/>
              <a:buChar char="•"/>
            </a:pPr>
            <a:r>
              <a:rPr lang="en-US" sz="3200" dirty="0" smtClean="0"/>
              <a:t>Only the federal government could regulate interstate trade on the railroads</a:t>
            </a:r>
          </a:p>
          <a:p>
            <a:pPr marL="285750" indent="-285750">
              <a:buFont typeface="Arial" pitchFamily="34" charset="0"/>
              <a:buChar char="•"/>
            </a:pPr>
            <a:r>
              <a:rPr lang="en-US" sz="3200" dirty="0" smtClean="0"/>
              <a:t>States were powerless to regulate railroads</a:t>
            </a:r>
            <a:endParaRPr lang="en-US" sz="3200" dirty="0"/>
          </a:p>
        </p:txBody>
      </p:sp>
      <p:pic>
        <p:nvPicPr>
          <p:cNvPr id="11266" name="Picture 2"/>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52400" y="2764536"/>
            <a:ext cx="3026434" cy="401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7" name="Picture 3"/>
          <p:cNvPicPr>
            <a:picLocks noChangeAspect="1" noChangeArrowheads="1"/>
          </p:cNvPicPr>
          <p:nvPr/>
        </p:nvPicPr>
        <p:blipFill rotWithShape="1">
          <a:blip cstate="print">
            <a:extLst>
              <a:ext uri="{28A0092B-C50C-407E-A947-70E740481C1C}">
                <a14:useLocalDpi xmlns:a14="http://schemas.microsoft.com/office/drawing/2010/main" val="0"/>
              </a:ext>
            </a:extLst>
          </a:blip>
          <a:srcRect l="-301298" t="-292833" r="-142920" b="-117267"/>
          <a:stretch/>
        </p:blipFill>
        <p:spPr bwMode="auto">
          <a:xfrm>
            <a:off x="-5867400" y="-2971800"/>
            <a:ext cx="18440400" cy="131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145349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33600" y="152400"/>
            <a:ext cx="4572000" cy="5632311"/>
          </a:xfrm>
          <a:prstGeom prst="rect">
            <a:avLst/>
          </a:prstGeom>
        </p:spPr>
        <p:txBody>
          <a:bodyPr>
            <a:spAutoFit/>
          </a:bodyPr>
          <a:lstStyle/>
          <a:p>
            <a:r>
              <a:rPr lang="en-US" sz="6000" dirty="0"/>
              <a:t>What precedent did the Interstate Commerce Commission set?</a:t>
            </a:r>
          </a:p>
        </p:txBody>
      </p:sp>
    </p:spTree>
    <p:extLst>
      <p:ext uri="{BB962C8B-B14F-4D97-AF65-F5344CB8AC3E}">
        <p14:creationId xmlns:p14="http://schemas.microsoft.com/office/powerpoint/2010/main" val="13845381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782" y="762000"/>
            <a:ext cx="5334000" cy="4832092"/>
          </a:xfrm>
          <a:prstGeom prst="rect">
            <a:avLst/>
          </a:prstGeom>
          <a:noFill/>
        </p:spPr>
        <p:txBody>
          <a:bodyPr wrap="square" rtlCol="0">
            <a:spAutoFit/>
          </a:bodyPr>
          <a:lstStyle/>
          <a:p>
            <a:r>
              <a:rPr lang="en-US" sz="4400" b="1" dirty="0" smtClean="0"/>
              <a:t>The Interstate Commerce Commission</a:t>
            </a:r>
          </a:p>
          <a:p>
            <a:pPr marL="571500" indent="-571500">
              <a:buFont typeface="Arial" pitchFamily="34" charset="0"/>
              <a:buChar char="•"/>
            </a:pPr>
            <a:r>
              <a:rPr lang="en-US" sz="4400" dirty="0" smtClean="0"/>
              <a:t>First time that government stepped in to regulated business</a:t>
            </a:r>
            <a:endParaRPr lang="en-US" sz="4400" dirty="0"/>
          </a:p>
        </p:txBody>
      </p:sp>
      <p:pic>
        <p:nvPicPr>
          <p:cNvPr id="12290" name="Picture 2"/>
          <p:cNvPicPr>
            <a:picLocks noChangeAspect="1" noChangeArrowheads="1"/>
          </p:cNvPicPr>
          <p:nvPr/>
        </p:nvPicPr>
        <p:blipFill>
          <a:blip cstate="print">
            <a:extLst>
              <a:ext uri="{28A0092B-C50C-407E-A947-70E740481C1C}">
                <a14:useLocalDpi xmlns:a14="http://schemas.microsoft.com/office/drawing/2010/main" val="0"/>
              </a:ext>
            </a:extLst>
          </a:blip>
          <a:srcRect/>
          <a:stretch>
            <a:fillRect/>
          </a:stretch>
        </p:blipFill>
        <p:spPr bwMode="auto">
          <a:xfrm>
            <a:off x="4254079" y="0"/>
            <a:ext cx="4848225" cy="4848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437930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447800"/>
            <a:ext cx="4572000" cy="3785652"/>
          </a:xfrm>
          <a:prstGeom prst="rect">
            <a:avLst/>
          </a:prstGeom>
        </p:spPr>
        <p:txBody>
          <a:bodyPr>
            <a:spAutoFit/>
          </a:bodyPr>
          <a:lstStyle/>
          <a:p>
            <a:r>
              <a:rPr lang="en-US" sz="6000" dirty="0"/>
              <a:t>What was the purpose of the Sherman Antitrust Act?</a:t>
            </a:r>
          </a:p>
        </p:txBody>
      </p:sp>
    </p:spTree>
    <p:extLst>
      <p:ext uri="{BB962C8B-B14F-4D97-AF65-F5344CB8AC3E}">
        <p14:creationId xmlns:p14="http://schemas.microsoft.com/office/powerpoint/2010/main" val="20065743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6248400" cy="3416320"/>
          </a:xfrm>
          <a:prstGeom prst="rect">
            <a:avLst/>
          </a:prstGeom>
          <a:noFill/>
        </p:spPr>
        <p:txBody>
          <a:bodyPr wrap="square" rtlCol="0">
            <a:spAutoFit/>
          </a:bodyPr>
          <a:lstStyle/>
          <a:p>
            <a:r>
              <a:rPr lang="en-US" sz="3600" b="1" dirty="0" smtClean="0"/>
              <a:t>Sherman Anti-Trust Act</a:t>
            </a:r>
          </a:p>
          <a:p>
            <a:pPr marL="571500" indent="-571500">
              <a:buFont typeface="Arial" pitchFamily="34" charset="0"/>
              <a:buChar char="•"/>
            </a:pPr>
            <a:r>
              <a:rPr lang="en-US" sz="3600" dirty="0" smtClean="0"/>
              <a:t>Break up any monopolies or trusts</a:t>
            </a:r>
          </a:p>
          <a:p>
            <a:pPr marL="571500" indent="-571500">
              <a:buFont typeface="Arial" pitchFamily="34" charset="0"/>
              <a:buChar char="•"/>
            </a:pPr>
            <a:r>
              <a:rPr lang="en-US" sz="3600" dirty="0" smtClean="0"/>
              <a:t>Promote competition in the market</a:t>
            </a:r>
          </a:p>
          <a:p>
            <a:pPr marL="571500" indent="-571500">
              <a:buFont typeface="Arial" pitchFamily="34" charset="0"/>
              <a:buChar char="•"/>
            </a:pPr>
            <a:r>
              <a:rPr lang="en-US" sz="3600" dirty="0" smtClean="0"/>
              <a:t>Protect consumers</a:t>
            </a:r>
            <a:endParaRPr lang="en-US" sz="3600" dirty="0"/>
          </a:p>
        </p:txBody>
      </p:sp>
      <p:pic>
        <p:nvPicPr>
          <p:cNvPr id="13314" name="Picture 2"/>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3124200" y="3245089"/>
            <a:ext cx="6019800" cy="3589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57952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cstate="print">
            <a:extLst>
              <a:ext uri="{28A0092B-C50C-407E-A947-70E740481C1C}">
                <a14:useLocalDpi xmlns:a14="http://schemas.microsoft.com/office/drawing/2010/main" val="0"/>
              </a:ext>
            </a:extLst>
          </a:blip>
          <a:srcRect/>
          <a:stretch>
            <a:fillRect/>
          </a:stretch>
        </p:blipFill>
        <p:spPr bwMode="auto">
          <a:xfrm>
            <a:off x="0" y="3012034"/>
            <a:ext cx="4876800" cy="38429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4005863" y="3338927"/>
            <a:ext cx="5146098" cy="3189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 y="3602"/>
            <a:ext cx="9151962" cy="1938992"/>
          </a:xfrm>
          <a:prstGeom prst="rect">
            <a:avLst/>
          </a:prstGeom>
          <a:noFill/>
        </p:spPr>
        <p:txBody>
          <a:bodyPr wrap="square" rtlCol="0">
            <a:spAutoFit/>
          </a:bodyPr>
          <a:lstStyle/>
          <a:p>
            <a:r>
              <a:rPr lang="en-US" sz="2000" b="1" u="sng" dirty="0" smtClean="0"/>
              <a:t>The transcontinental railroad</a:t>
            </a:r>
          </a:p>
          <a:p>
            <a:r>
              <a:rPr lang="en-US" sz="2000" dirty="0" smtClean="0"/>
              <a:t>The transcontinental railroad connected the east coast to the west coast. This allowed the opening of new markets in the west, as well as, along the rail route. Products and raw materials needed for production could be moved from west to east, at a much faster rate. However, railroad companies would sometimes charge unfair prices, leading to the need for government regulation.</a:t>
            </a:r>
          </a:p>
        </p:txBody>
      </p:sp>
    </p:spTree>
    <p:extLst>
      <p:ext uri="{BB962C8B-B14F-4D97-AF65-F5344CB8AC3E}">
        <p14:creationId xmlns:p14="http://schemas.microsoft.com/office/powerpoint/2010/main" val="2176526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57400" y="2514600"/>
            <a:ext cx="5137497" cy="1015663"/>
          </a:xfrm>
          <a:prstGeom prst="rect">
            <a:avLst/>
          </a:prstGeom>
        </p:spPr>
        <p:txBody>
          <a:bodyPr wrap="none">
            <a:spAutoFit/>
          </a:bodyPr>
          <a:lstStyle/>
          <a:p>
            <a:r>
              <a:rPr lang="en-US" sz="6000" dirty="0"/>
              <a:t>What is capital?</a:t>
            </a:r>
          </a:p>
        </p:txBody>
      </p:sp>
    </p:spTree>
    <p:extLst>
      <p:ext uri="{BB962C8B-B14F-4D97-AF65-F5344CB8AC3E}">
        <p14:creationId xmlns:p14="http://schemas.microsoft.com/office/powerpoint/2010/main" val="4151881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9200" y="228600"/>
            <a:ext cx="6934200" cy="1200329"/>
          </a:xfrm>
          <a:prstGeom prst="rect">
            <a:avLst/>
          </a:prstGeom>
          <a:noFill/>
        </p:spPr>
        <p:txBody>
          <a:bodyPr wrap="square" rtlCol="0">
            <a:spAutoFit/>
          </a:bodyPr>
          <a:lstStyle/>
          <a:p>
            <a:r>
              <a:rPr lang="en-US" sz="2400" b="1" dirty="0" smtClean="0"/>
              <a:t>Capital</a:t>
            </a:r>
          </a:p>
          <a:p>
            <a:r>
              <a:rPr lang="en-US" sz="2400" dirty="0" smtClean="0"/>
              <a:t>Money for investment- typically to cover business costs</a:t>
            </a:r>
            <a:endParaRPr lang="en-US" sz="2400" dirty="0"/>
          </a:p>
        </p:txBody>
      </p:sp>
      <p:pic>
        <p:nvPicPr>
          <p:cNvPr id="2050" name="Picture 2"/>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2438400" y="2000250"/>
            <a:ext cx="3790950" cy="3790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2488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127" y="1905000"/>
            <a:ext cx="9069873" cy="1938992"/>
          </a:xfrm>
          <a:prstGeom prst="rect">
            <a:avLst/>
          </a:prstGeom>
        </p:spPr>
        <p:txBody>
          <a:bodyPr wrap="square">
            <a:spAutoFit/>
          </a:bodyPr>
          <a:lstStyle/>
          <a:p>
            <a:r>
              <a:rPr lang="en-US" sz="6000" dirty="0"/>
              <a:t>Explain how a corporation works</a:t>
            </a:r>
          </a:p>
        </p:txBody>
      </p:sp>
    </p:spTree>
    <p:extLst>
      <p:ext uri="{BB962C8B-B14F-4D97-AF65-F5344CB8AC3E}">
        <p14:creationId xmlns:p14="http://schemas.microsoft.com/office/powerpoint/2010/main" val="1156211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3539430"/>
          </a:xfrm>
          <a:prstGeom prst="rect">
            <a:avLst/>
          </a:prstGeom>
          <a:noFill/>
        </p:spPr>
        <p:txBody>
          <a:bodyPr wrap="square" rtlCol="0">
            <a:spAutoFit/>
          </a:bodyPr>
          <a:lstStyle/>
          <a:p>
            <a:r>
              <a:rPr lang="en-US" sz="2800" b="1" u="sng" dirty="0" smtClean="0"/>
              <a:t>Corporation</a:t>
            </a:r>
          </a:p>
          <a:p>
            <a:r>
              <a:rPr lang="en-US" sz="2800" dirty="0" smtClean="0"/>
              <a:t>Corporations are companies that raise capital by allowing investors to buy a percentage of a company. This percentage comes in the form of stocks or shares. If the company does well investors earn money, if the company fails, loss is distributed among investors. Corporations are preferred because they protect a single owner from bankruptcy, as well as, providing a means for raising capital.</a:t>
            </a:r>
            <a:endParaRPr lang="en-US" sz="2800" dirty="0"/>
          </a:p>
        </p:txBody>
      </p:sp>
      <p:pic>
        <p:nvPicPr>
          <p:cNvPr id="3074" name="Picture 2"/>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867400" y="3980735"/>
            <a:ext cx="3276600" cy="2877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84450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5400" y="533400"/>
            <a:ext cx="6698673" cy="5632311"/>
          </a:xfrm>
          <a:prstGeom prst="rect">
            <a:avLst/>
          </a:prstGeom>
        </p:spPr>
        <p:txBody>
          <a:bodyPr wrap="square">
            <a:spAutoFit/>
          </a:bodyPr>
          <a:lstStyle/>
          <a:p>
            <a:r>
              <a:rPr lang="en-US" sz="6000" dirty="0"/>
              <a:t>What is a monopoly? What effect does it have on the owner, customers, and other businesses?</a:t>
            </a:r>
          </a:p>
        </p:txBody>
      </p:sp>
    </p:spTree>
    <p:extLst>
      <p:ext uri="{BB962C8B-B14F-4D97-AF65-F5344CB8AC3E}">
        <p14:creationId xmlns:p14="http://schemas.microsoft.com/office/powerpoint/2010/main" val="52467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685800"/>
            <a:ext cx="7543800" cy="3970318"/>
          </a:xfrm>
          <a:prstGeom prst="rect">
            <a:avLst/>
          </a:prstGeom>
          <a:noFill/>
        </p:spPr>
        <p:txBody>
          <a:bodyPr wrap="square" rtlCol="0">
            <a:spAutoFit/>
          </a:bodyPr>
          <a:lstStyle/>
          <a:p>
            <a:r>
              <a:rPr lang="en-US" sz="2800" b="1" u="sng" dirty="0" smtClean="0"/>
              <a:t>Monopoly</a:t>
            </a:r>
          </a:p>
          <a:p>
            <a:r>
              <a:rPr lang="en-US" sz="2800" dirty="0" smtClean="0"/>
              <a:t>A Monopoly is when One business has complete control over an industry.</a:t>
            </a:r>
            <a:r>
              <a:rPr lang="en-US" sz="2800" dirty="0"/>
              <a:t> </a:t>
            </a:r>
            <a:r>
              <a:rPr lang="en-US" sz="2800" dirty="0" smtClean="0"/>
              <a:t>This is an advantage for the company that has the Monopoly because it can charge whatever it wants for it’s good or service.</a:t>
            </a:r>
            <a:r>
              <a:rPr lang="en-US" sz="2800" dirty="0"/>
              <a:t> </a:t>
            </a:r>
            <a:r>
              <a:rPr lang="en-US" sz="2800" dirty="0" smtClean="0"/>
              <a:t>Customers have no choice, but to purchase from monopoly, regardless of the quality.</a:t>
            </a:r>
            <a:r>
              <a:rPr lang="en-US" sz="2800" dirty="0"/>
              <a:t> </a:t>
            </a:r>
            <a:r>
              <a:rPr lang="en-US" sz="2800" dirty="0" smtClean="0"/>
              <a:t>Monopolies also prevent other businesses from succeeding by driving prices down.</a:t>
            </a:r>
            <a:endParaRPr lang="en-US" sz="2800" dirty="0"/>
          </a:p>
        </p:txBody>
      </p:sp>
    </p:spTree>
    <p:extLst>
      <p:ext uri="{BB962C8B-B14F-4D97-AF65-F5344CB8AC3E}">
        <p14:creationId xmlns:p14="http://schemas.microsoft.com/office/powerpoint/2010/main" val="39449929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506</TotalTime>
  <Words>835</Words>
  <Application>Microsoft Office PowerPoint</Application>
  <PresentationFormat>On-screen Show (4:3)</PresentationFormat>
  <Paragraphs>96</Paragraphs>
  <Slides>29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29</vt:i4>
      </vt:variant>
    </vt:vector>
  </HeadingPairs>
  <TitlesOfParts>
    <vt:vector size="32"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Rochester City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Wilson, Joshua</dc:creator>
  <cp:lastModifiedBy>Wilson, Joshua A</cp:lastModifiedBy>
  <cp:revision>21</cp:revision>
  <dcterms:created xsi:type="dcterms:W3CDTF">2011-07-29T16:11:09Z</dcterms:created>
  <dcterms:modified xsi:type="dcterms:W3CDTF">2016-02-08T19:23:48Z</dcterms:modified>
</cp:coreProperties>
</file>